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BE369-0704-423B-B93E-2A3677A2EF5F}"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BE369-0704-423B-B93E-2A3677A2EF5F}"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BE369-0704-423B-B93E-2A3677A2EF5F}"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BE369-0704-423B-B93E-2A3677A2EF5F}"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BE369-0704-423B-B93E-2A3677A2EF5F}"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BE369-0704-423B-B93E-2A3677A2EF5F}"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BE369-0704-423B-B93E-2A3677A2EF5F}" type="datetimeFigureOut">
              <a:rPr lang="en-US" smtClean="0"/>
              <a:pPr/>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BE369-0704-423B-B93E-2A3677A2EF5F}" type="datetimeFigureOut">
              <a:rPr lang="en-US" smtClean="0"/>
              <a:pPr/>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BE369-0704-423B-B93E-2A3677A2EF5F}" type="datetimeFigureOut">
              <a:rPr lang="en-US" smtClean="0"/>
              <a:pPr/>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BE369-0704-423B-B93E-2A3677A2EF5F}"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BE369-0704-423B-B93E-2A3677A2EF5F}"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89F49-BA7A-4DE2-B4EB-2F77C5DF07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BE369-0704-423B-B93E-2A3677A2EF5F}" type="datetimeFigureOut">
              <a:rPr lang="en-US" smtClean="0"/>
              <a:pPr/>
              <a:t>4/24/2012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89F49-BA7A-4DE2-B4EB-2F77C5DF07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normAutofit fontScale="90000"/>
          </a:bodyPr>
          <a:lstStyle/>
          <a:p>
            <a:r>
              <a:rPr lang="en-US" dirty="0" smtClean="0">
                <a:solidFill>
                  <a:srgbClr val="FFFF00"/>
                </a:solidFill>
              </a:rPr>
              <a:t>One Point Perspective: City Drawing </a:t>
            </a:r>
            <a:br>
              <a:rPr lang="en-US" dirty="0" smtClean="0">
                <a:solidFill>
                  <a:srgbClr val="FFFF00"/>
                </a:solidFill>
              </a:rPr>
            </a:br>
            <a:r>
              <a:rPr lang="en-US" dirty="0" smtClean="0">
                <a:solidFill>
                  <a:srgbClr val="FFFF00"/>
                </a:solidFill>
              </a:rPr>
              <a:t>A Tutorial</a:t>
            </a:r>
            <a:endParaRPr lang="en-US" dirty="0">
              <a:solidFill>
                <a:srgbClr val="FFFF00"/>
              </a:solidFill>
            </a:endParaRPr>
          </a:p>
        </p:txBody>
      </p:sp>
      <p:pic>
        <p:nvPicPr>
          <p:cNvPr id="4" name="Picture 3" descr="one point.jpg"/>
          <p:cNvPicPr>
            <a:picLocks noChangeAspect="1"/>
          </p:cNvPicPr>
          <p:nvPr/>
        </p:nvPicPr>
        <p:blipFill>
          <a:blip r:embed="rId2" cstate="print"/>
          <a:stretch>
            <a:fillRect/>
          </a:stretch>
        </p:blipFill>
        <p:spPr>
          <a:xfrm>
            <a:off x="1524000" y="1524000"/>
            <a:ext cx="6096000" cy="381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219200"/>
          </a:xfrm>
        </p:spPr>
        <p:txBody>
          <a:bodyPr/>
          <a:lstStyle/>
          <a:p>
            <a:pPr>
              <a:buNone/>
            </a:pPr>
            <a:r>
              <a:rPr lang="en-US" dirty="0" smtClean="0"/>
              <a:t>Erase the diagonal lines and the horizon line that is inside of the buildings you just drew.  </a:t>
            </a:r>
            <a:endParaRPr lang="en-US" dirty="0"/>
          </a:p>
        </p:txBody>
      </p:sp>
      <p:pic>
        <p:nvPicPr>
          <p:cNvPr id="4" name="Picture 3" descr="Step 8.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133554"/>
            <a:ext cx="9144000" cy="5724446"/>
          </a:xfrm>
          <a:prstGeom prst="rect">
            <a:avLst/>
          </a:prstGeom>
          <a:noFill/>
          <a:ln w="9525">
            <a:noFill/>
            <a:miter lim="800000"/>
            <a:headEnd/>
            <a:tailEnd/>
          </a:ln>
        </p:spPr>
      </p:pic>
      <p:sp>
        <p:nvSpPr>
          <p:cNvPr id="3" name="Content Placeholder 2"/>
          <p:cNvSpPr>
            <a:spLocks noGrp="1"/>
          </p:cNvSpPr>
          <p:nvPr>
            <p:ph idx="1"/>
          </p:nvPr>
        </p:nvSpPr>
        <p:spPr>
          <a:xfrm>
            <a:off x="0" y="1"/>
            <a:ext cx="9144000" cy="1524000"/>
          </a:xfrm>
        </p:spPr>
        <p:txBody>
          <a:bodyPr>
            <a:normAutofit lnSpcReduction="10000"/>
          </a:bodyPr>
          <a:lstStyle/>
          <a:p>
            <a:pPr>
              <a:buNone/>
            </a:pPr>
            <a:r>
              <a:rPr lang="en-US" dirty="0" smtClean="0"/>
              <a:t>Draw a building on the right side of the street following the same directions.  You can review the previous slides if need be.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085850"/>
            <a:ext cx="9220200" cy="5772150"/>
          </a:xfrm>
          <a:prstGeom prst="rect">
            <a:avLst/>
          </a:prstGeom>
          <a:noFill/>
          <a:ln w="9525">
            <a:noFill/>
            <a:miter lim="800000"/>
            <a:headEnd/>
            <a:tailEnd/>
          </a:ln>
        </p:spPr>
      </p:pic>
      <p:sp>
        <p:nvSpPr>
          <p:cNvPr id="3" name="Content Placeholder 2"/>
          <p:cNvSpPr>
            <a:spLocks noGrp="1"/>
          </p:cNvSpPr>
          <p:nvPr>
            <p:ph idx="1"/>
          </p:nvPr>
        </p:nvSpPr>
        <p:spPr>
          <a:xfrm>
            <a:off x="0" y="0"/>
            <a:ext cx="9144000" cy="1828800"/>
          </a:xfrm>
        </p:spPr>
        <p:txBody>
          <a:bodyPr>
            <a:normAutofit fontScale="92500" lnSpcReduction="10000"/>
          </a:bodyPr>
          <a:lstStyle/>
          <a:p>
            <a:pPr>
              <a:buNone/>
            </a:pPr>
            <a:r>
              <a:rPr lang="en-US" dirty="0" smtClean="0"/>
              <a:t>To create a building that is larger behind the building you just drew, draw a vertical line that begins on the same bottom diagonal line  but extends above the top diagonal line.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123950"/>
            <a:ext cx="9163050" cy="5734050"/>
          </a:xfrm>
          <a:prstGeom prst="rect">
            <a:avLst/>
          </a:prstGeom>
          <a:noFill/>
          <a:ln w="9525">
            <a:noFill/>
            <a:miter lim="800000"/>
            <a:headEnd/>
            <a:tailEnd/>
          </a:ln>
        </p:spPr>
      </p:pic>
      <p:sp>
        <p:nvSpPr>
          <p:cNvPr id="3" name="Content Placeholder 2"/>
          <p:cNvSpPr>
            <a:spLocks noGrp="1"/>
          </p:cNvSpPr>
          <p:nvPr>
            <p:ph idx="1"/>
          </p:nvPr>
        </p:nvSpPr>
        <p:spPr>
          <a:xfrm>
            <a:off x="0" y="1"/>
            <a:ext cx="9144000" cy="1828799"/>
          </a:xfrm>
        </p:spPr>
        <p:txBody>
          <a:bodyPr>
            <a:normAutofit fontScale="92500" lnSpcReduction="10000"/>
          </a:bodyPr>
          <a:lstStyle/>
          <a:p>
            <a:pPr>
              <a:buNone/>
            </a:pPr>
            <a:r>
              <a:rPr lang="en-US" dirty="0" smtClean="0"/>
              <a:t>Draw two horizontal lines and a vertical line to finish out the rectangle for the front of the building. You will not see or draw the entire rectangle because it is overlapped by the building in front of 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085850"/>
            <a:ext cx="9220200" cy="5772150"/>
          </a:xfrm>
          <a:prstGeom prst="rect">
            <a:avLst/>
          </a:prstGeom>
          <a:noFill/>
          <a:ln w="9525">
            <a:noFill/>
            <a:miter lim="800000"/>
            <a:headEnd/>
            <a:tailEnd/>
          </a:ln>
        </p:spPr>
      </p:pic>
      <p:sp>
        <p:nvSpPr>
          <p:cNvPr id="3" name="Content Placeholder 2"/>
          <p:cNvSpPr>
            <a:spLocks noGrp="1"/>
          </p:cNvSpPr>
          <p:nvPr>
            <p:ph idx="1"/>
          </p:nvPr>
        </p:nvSpPr>
        <p:spPr>
          <a:xfrm>
            <a:off x="0" y="0"/>
            <a:ext cx="9144000" cy="1066800"/>
          </a:xfrm>
        </p:spPr>
        <p:txBody>
          <a:bodyPr/>
          <a:lstStyle/>
          <a:p>
            <a:pPr>
              <a:buNone/>
            </a:pPr>
            <a:r>
              <a:rPr lang="en-US" dirty="0" smtClean="0"/>
              <a:t>Draw an diagonal line between the vanishing point and the top corner of the newest building.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085850"/>
            <a:ext cx="9220200" cy="5772150"/>
          </a:xfrm>
          <a:prstGeom prst="rect">
            <a:avLst/>
          </a:prstGeom>
          <a:noFill/>
          <a:ln w="9525">
            <a:noFill/>
            <a:miter lim="800000"/>
            <a:headEnd/>
            <a:tailEnd/>
          </a:ln>
        </p:spPr>
      </p:pic>
      <p:sp>
        <p:nvSpPr>
          <p:cNvPr id="3" name="Content Placeholder 2"/>
          <p:cNvSpPr>
            <a:spLocks noGrp="1"/>
          </p:cNvSpPr>
          <p:nvPr>
            <p:ph idx="1"/>
          </p:nvPr>
        </p:nvSpPr>
        <p:spPr>
          <a:xfrm>
            <a:off x="0" y="0"/>
            <a:ext cx="9144000" cy="1523999"/>
          </a:xfrm>
        </p:spPr>
        <p:txBody>
          <a:bodyPr>
            <a:normAutofit fontScale="85000" lnSpcReduction="10000"/>
          </a:bodyPr>
          <a:lstStyle/>
          <a:p>
            <a:pPr>
              <a:buNone/>
            </a:pPr>
            <a:r>
              <a:rPr lang="en-US" dirty="0" smtClean="0"/>
              <a:t>Draw a vertical line that starts at the top diagonal line and ends at the bottom one.  The diagonal top and bottom diagonal line lines will be the slant of the side of the building.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295400"/>
          </a:xfrm>
        </p:spPr>
        <p:txBody>
          <a:bodyPr/>
          <a:lstStyle/>
          <a:p>
            <a:pPr>
              <a:buNone/>
            </a:pPr>
            <a:r>
              <a:rPr lang="en-US" dirty="0" smtClean="0"/>
              <a:t>Erase the diagonal lines and the horizon line that is within the buildings on the right side of the street.</a:t>
            </a:r>
            <a:endParaRPr lang="en-US" dirty="0"/>
          </a:p>
        </p:txBody>
      </p:sp>
      <p:pic>
        <p:nvPicPr>
          <p:cNvPr id="4" name="Picture 3" descr="Step 14.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47800"/>
          </a:xfrm>
        </p:spPr>
        <p:txBody>
          <a:bodyPr>
            <a:normAutofit fontScale="85000" lnSpcReduction="10000"/>
          </a:bodyPr>
          <a:lstStyle/>
          <a:p>
            <a:pPr>
              <a:buNone/>
            </a:pPr>
            <a:r>
              <a:rPr lang="en-US" dirty="0" smtClean="0"/>
              <a:t>Add doors to your buildings on the left side of the street by drawing an diagonal line that cuts across the face of your building at whatever height you would like your doors to be.  </a:t>
            </a:r>
            <a:endParaRPr lang="en-US" dirty="0"/>
          </a:p>
        </p:txBody>
      </p:sp>
      <p:pic>
        <p:nvPicPr>
          <p:cNvPr id="4" name="Picture 3" descr="Step 15.jpg"/>
          <p:cNvPicPr>
            <a:picLocks noChangeAspect="1"/>
          </p:cNvPicPr>
          <p:nvPr/>
        </p:nvPicPr>
        <p:blipFill>
          <a:blip r:embed="rId2" cstate="print"/>
          <a:stretch>
            <a:fillRect/>
          </a:stretch>
        </p:blipFill>
        <p:spPr>
          <a:xfrm>
            <a:off x="-60960" y="1066800"/>
            <a:ext cx="9265920" cy="5791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16.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2209800"/>
          </a:xfrm>
        </p:spPr>
        <p:txBody>
          <a:bodyPr>
            <a:normAutofit fontScale="92500" lnSpcReduction="10000"/>
          </a:bodyPr>
          <a:lstStyle/>
          <a:p>
            <a:pPr>
              <a:buNone/>
            </a:pPr>
            <a:r>
              <a:rPr lang="en-US" dirty="0" smtClean="0"/>
              <a:t>Draw vertical lines that start at the diagonal line you drew for the top of your door and end at the bottom of your building.  Make sure that your lines are straight.  The top diagonal line is the slant that the top of the door will be.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
          </a:xfrm>
        </p:spPr>
        <p:txBody>
          <a:bodyPr/>
          <a:lstStyle/>
          <a:p>
            <a:pPr>
              <a:buNone/>
            </a:pPr>
            <a:r>
              <a:rPr lang="en-US" dirty="0" smtClean="0"/>
              <a:t>Erase your diagonal lines.</a:t>
            </a:r>
            <a:endParaRPr lang="en-US" dirty="0"/>
          </a:p>
        </p:txBody>
      </p:sp>
      <p:pic>
        <p:nvPicPr>
          <p:cNvPr id="4" name="Picture 3" descr="Step 17.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dirty="0" smtClean="0"/>
              <a:t>When completing this tutorial, you must use the following items:</a:t>
            </a:r>
          </a:p>
          <a:p>
            <a:pPr>
              <a:buNone/>
            </a:pPr>
            <a:r>
              <a:rPr lang="en-US" dirty="0" smtClean="0"/>
              <a:t>	* White, unlined paper</a:t>
            </a:r>
          </a:p>
          <a:p>
            <a:pPr>
              <a:buNone/>
            </a:pPr>
            <a:r>
              <a:rPr lang="en-US" dirty="0"/>
              <a:t>	</a:t>
            </a:r>
            <a:r>
              <a:rPr lang="en-US" dirty="0" smtClean="0"/>
              <a:t>* A ruler or other straight-edge</a:t>
            </a:r>
          </a:p>
          <a:p>
            <a:pPr>
              <a:buNone/>
            </a:pPr>
            <a:r>
              <a:rPr lang="en-US" dirty="0"/>
              <a:t>	</a:t>
            </a:r>
            <a:r>
              <a:rPr lang="en-US" dirty="0" smtClean="0"/>
              <a:t>* A pencil</a:t>
            </a:r>
          </a:p>
          <a:p>
            <a:pPr>
              <a:buNone/>
            </a:pPr>
            <a:endParaRPr lang="en-US" dirty="0"/>
          </a:p>
          <a:p>
            <a:pPr>
              <a:buNone/>
            </a:pPr>
            <a:r>
              <a:rPr lang="en-US" dirty="0" smtClean="0"/>
              <a:t>You must complete all activities listed in the order they are listed in order to receive full credit for this tutorial.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
            <a:ext cx="8229600" cy="914400"/>
          </a:xfrm>
        </p:spPr>
        <p:txBody>
          <a:bodyPr/>
          <a:lstStyle/>
          <a:p>
            <a:pPr>
              <a:buNone/>
            </a:pPr>
            <a:r>
              <a:rPr lang="en-US" dirty="0" smtClean="0"/>
              <a:t>Create doors on the right side of the street.</a:t>
            </a:r>
            <a:endParaRPr lang="en-US" dirty="0"/>
          </a:p>
        </p:txBody>
      </p:sp>
      <p:pic>
        <p:nvPicPr>
          <p:cNvPr id="4" name="Picture 3" descr="Step 18.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19.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1"/>
            <a:ext cx="9144000" cy="1524000"/>
          </a:xfrm>
        </p:spPr>
        <p:txBody>
          <a:bodyPr>
            <a:normAutofit lnSpcReduction="10000"/>
          </a:bodyPr>
          <a:lstStyle/>
          <a:p>
            <a:pPr>
              <a:buNone/>
            </a:pPr>
            <a:r>
              <a:rPr lang="en-US" dirty="0" smtClean="0"/>
              <a:t>Draw diagonal lines that will define the tops and bottoms of the windows on buildings on the left side of the street.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295399"/>
          </a:xfrm>
        </p:spPr>
        <p:txBody>
          <a:bodyPr>
            <a:normAutofit fontScale="92500" lnSpcReduction="20000"/>
          </a:bodyPr>
          <a:lstStyle/>
          <a:p>
            <a:pPr>
              <a:buNone/>
            </a:pPr>
            <a:r>
              <a:rPr lang="en-US" dirty="0" smtClean="0"/>
              <a:t>Draw vertical lines to separate the windows from the face of the building.  The diagonal lines define the top and bottom slant of the windows.  </a:t>
            </a:r>
            <a:endParaRPr lang="en-US" dirty="0"/>
          </a:p>
        </p:txBody>
      </p:sp>
      <p:pic>
        <p:nvPicPr>
          <p:cNvPr id="5" name="Picture 4" descr="Step 20.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85800"/>
          </a:xfrm>
        </p:spPr>
        <p:txBody>
          <a:bodyPr/>
          <a:lstStyle/>
          <a:p>
            <a:pPr>
              <a:buNone/>
            </a:pPr>
            <a:r>
              <a:rPr lang="en-US" dirty="0" smtClean="0"/>
              <a:t>Erase the diagonal lines.</a:t>
            </a:r>
            <a:endParaRPr lang="en-US" dirty="0"/>
          </a:p>
        </p:txBody>
      </p:sp>
      <p:pic>
        <p:nvPicPr>
          <p:cNvPr id="4" name="Picture 3" descr="Step 21.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2.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600199"/>
          </a:xfrm>
        </p:spPr>
        <p:txBody>
          <a:bodyPr>
            <a:normAutofit/>
          </a:bodyPr>
          <a:lstStyle/>
          <a:p>
            <a:pPr>
              <a:buNone/>
            </a:pPr>
            <a:r>
              <a:rPr lang="en-US" dirty="0" smtClean="0"/>
              <a:t>Add panes to your windows by drawing </a:t>
            </a:r>
            <a:r>
              <a:rPr lang="en-US" dirty="0" err="1" smtClean="0"/>
              <a:t>orthagonals</a:t>
            </a:r>
            <a:r>
              <a:rPr lang="en-US" dirty="0"/>
              <a:t> </a:t>
            </a:r>
            <a:r>
              <a:rPr lang="en-US" dirty="0" smtClean="0"/>
              <a:t>that lead from the vanishing point through the center of your windows.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295399"/>
          </a:xfrm>
        </p:spPr>
        <p:txBody>
          <a:bodyPr>
            <a:normAutofit fontScale="92500" lnSpcReduction="20000"/>
          </a:bodyPr>
          <a:lstStyle/>
          <a:p>
            <a:pPr>
              <a:buNone/>
            </a:pPr>
            <a:r>
              <a:rPr lang="en-US" dirty="0" smtClean="0"/>
              <a:t>Erase the diagonal lines that are outside of the windows, then add vertical lines to the centers. Be sure that these lines are straight. </a:t>
            </a:r>
            <a:endParaRPr lang="en-US" dirty="0"/>
          </a:p>
        </p:txBody>
      </p:sp>
      <p:pic>
        <p:nvPicPr>
          <p:cNvPr id="5" name="Picture 4" descr="Step 23.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295400"/>
          </a:xfrm>
        </p:spPr>
        <p:txBody>
          <a:bodyPr/>
          <a:lstStyle/>
          <a:p>
            <a:pPr>
              <a:buNone/>
            </a:pPr>
            <a:r>
              <a:rPr lang="en-US" dirty="0" smtClean="0"/>
              <a:t>Draw windows on the buildings on the right side of the street.</a:t>
            </a:r>
            <a:endParaRPr lang="en-US" dirty="0"/>
          </a:p>
        </p:txBody>
      </p:sp>
      <p:pic>
        <p:nvPicPr>
          <p:cNvPr id="4" name="Picture 3" descr="Step 24.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5.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1"/>
            <a:ext cx="9144000" cy="1828799"/>
          </a:xfrm>
        </p:spPr>
        <p:txBody>
          <a:bodyPr>
            <a:normAutofit fontScale="92500" lnSpcReduction="10000"/>
          </a:bodyPr>
          <a:lstStyle/>
          <a:p>
            <a:pPr>
              <a:buNone/>
            </a:pPr>
            <a:r>
              <a:rPr lang="en-US" dirty="0" smtClean="0"/>
              <a:t>Add doors and windows to the sides of the building that is facing you.  Remember that the vanishing point does not come into play when you are adding features to that side of the building.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6.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371600"/>
          </a:xfrm>
        </p:spPr>
        <p:txBody>
          <a:bodyPr>
            <a:normAutofit fontScale="92500" lnSpcReduction="10000"/>
          </a:bodyPr>
          <a:lstStyle/>
          <a:p>
            <a:pPr>
              <a:buNone/>
            </a:pPr>
            <a:r>
              <a:rPr lang="en-US" dirty="0" smtClean="0"/>
              <a:t>Add an awning by drawing it from the side against your front left building.  This shape will have a straight horizontal bottom and a curved top.</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7.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752600"/>
          </a:xfrm>
        </p:spPr>
        <p:txBody>
          <a:bodyPr>
            <a:normAutofit fontScale="92500" lnSpcReduction="10000"/>
          </a:bodyPr>
          <a:lstStyle/>
          <a:p>
            <a:pPr>
              <a:buNone/>
            </a:pPr>
            <a:r>
              <a:rPr lang="en-US" dirty="0" smtClean="0"/>
              <a:t>Match the top of the awning with the vanishing point to draw the top diagonal line, then match the bottom front corner to the vanishing point and draw a second diagonal line.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p 1.jpg"/>
          <p:cNvPicPr>
            <a:picLocks noChangeAspect="1"/>
          </p:cNvPicPr>
          <p:nvPr/>
        </p:nvPicPr>
        <p:blipFill>
          <a:blip r:embed="rId2" cstate="print"/>
          <a:stretch>
            <a:fillRect/>
          </a:stretch>
        </p:blipFill>
        <p:spPr>
          <a:xfrm>
            <a:off x="0" y="1143001"/>
            <a:ext cx="9144000" cy="5715000"/>
          </a:xfrm>
          <a:prstGeom prst="rect">
            <a:avLst/>
          </a:prstGeom>
        </p:spPr>
      </p:pic>
      <p:sp>
        <p:nvSpPr>
          <p:cNvPr id="3" name="Content Placeholder 2"/>
          <p:cNvSpPr>
            <a:spLocks noGrp="1"/>
          </p:cNvSpPr>
          <p:nvPr>
            <p:ph idx="1"/>
          </p:nvPr>
        </p:nvSpPr>
        <p:spPr>
          <a:xfrm>
            <a:off x="457200" y="0"/>
            <a:ext cx="8229600" cy="1600200"/>
          </a:xfrm>
        </p:spPr>
        <p:txBody>
          <a:bodyPr/>
          <a:lstStyle/>
          <a:p>
            <a:pPr>
              <a:buNone/>
            </a:pPr>
            <a:r>
              <a:rPr lang="en-US" dirty="0" smtClean="0"/>
              <a:t>Begin by setting up your paper for a one-point perspective drawing.  Draw a horizon line and a vanishing point.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8.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828800"/>
          </a:xfrm>
        </p:spPr>
        <p:txBody>
          <a:bodyPr>
            <a:normAutofit fontScale="92500" lnSpcReduction="10000"/>
          </a:bodyPr>
          <a:lstStyle/>
          <a:p>
            <a:pPr>
              <a:buNone/>
            </a:pPr>
            <a:r>
              <a:rPr lang="en-US" dirty="0" smtClean="0"/>
              <a:t>Draw the back side of the awning.  Start at the point where the diagonal line intersects the back wall of the building.  Repeat the same curve that the front of the awning has.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142999"/>
          </a:xfrm>
        </p:spPr>
        <p:txBody>
          <a:bodyPr>
            <a:normAutofit/>
          </a:bodyPr>
          <a:lstStyle/>
          <a:p>
            <a:pPr>
              <a:buNone/>
            </a:pPr>
            <a:r>
              <a:rPr lang="en-US" dirty="0" smtClean="0"/>
              <a:t>Erase all of the diagonal lines and the lines from the building that are inside of the awning.</a:t>
            </a:r>
            <a:endParaRPr lang="en-US" dirty="0"/>
          </a:p>
        </p:txBody>
      </p:sp>
      <p:pic>
        <p:nvPicPr>
          <p:cNvPr id="4" name="Picture 3" descr="Step 29.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219200"/>
          </a:xfrm>
        </p:spPr>
        <p:txBody>
          <a:bodyPr/>
          <a:lstStyle/>
          <a:p>
            <a:pPr>
              <a:buNone/>
            </a:pPr>
            <a:r>
              <a:rPr lang="en-US" dirty="0" smtClean="0"/>
              <a:t>Draw lines leading from the vanishing point beside the street to make the sidewalk.</a:t>
            </a:r>
            <a:endParaRPr lang="en-US" dirty="0"/>
          </a:p>
        </p:txBody>
      </p:sp>
      <p:pic>
        <p:nvPicPr>
          <p:cNvPr id="4" name="Picture 3" descr="Step 30.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31.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600199"/>
          </a:xfrm>
        </p:spPr>
        <p:txBody>
          <a:bodyPr>
            <a:normAutofit fontScale="92500" lnSpcReduction="20000"/>
          </a:bodyPr>
          <a:lstStyle/>
          <a:p>
            <a:pPr>
              <a:buNone/>
            </a:pPr>
            <a:r>
              <a:rPr lang="en-US" dirty="0" smtClean="0"/>
              <a:t>Draw horizontal lines across the street to mark out sidewalk pavers, making sure to have the lines get closer together as they recede further into the distance.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32.jpg"/>
          <p:cNvPicPr>
            <a:picLocks noChangeAspect="1"/>
          </p:cNvPicPr>
          <p:nvPr/>
        </p:nvPicPr>
        <p:blipFill>
          <a:blip r:embed="rId2" cstate="print"/>
          <a:stretch>
            <a:fillRect/>
          </a:stretch>
        </p:blipFill>
        <p:spPr>
          <a:xfrm>
            <a:off x="0" y="1143000"/>
            <a:ext cx="9144000" cy="5715000"/>
          </a:xfrm>
          <a:prstGeom prst="rect">
            <a:avLst/>
          </a:prstGeom>
        </p:spPr>
      </p:pic>
      <p:sp>
        <p:nvSpPr>
          <p:cNvPr id="3" name="Content Placeholder 2"/>
          <p:cNvSpPr>
            <a:spLocks noGrp="1"/>
          </p:cNvSpPr>
          <p:nvPr>
            <p:ph idx="1"/>
          </p:nvPr>
        </p:nvSpPr>
        <p:spPr>
          <a:xfrm>
            <a:off x="0" y="0"/>
            <a:ext cx="9144000" cy="1676400"/>
          </a:xfrm>
        </p:spPr>
        <p:txBody>
          <a:bodyPr/>
          <a:lstStyle/>
          <a:p>
            <a:pPr>
              <a:buNone/>
            </a:pPr>
            <a:r>
              <a:rPr lang="en-US" dirty="0" smtClean="0"/>
              <a:t>Erase all of the lines between the sidewalks to just leave the pavers.  Double check to be sure that your lines are straight horizontals.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066800"/>
          </a:xfrm>
        </p:spPr>
        <p:txBody>
          <a:bodyPr/>
          <a:lstStyle/>
          <a:p>
            <a:pPr>
              <a:buNone/>
            </a:pPr>
            <a:r>
              <a:rPr lang="en-US" dirty="0" smtClean="0"/>
              <a:t>Add lines to the road by drawing diagonal lines leading back to the vanishing point.</a:t>
            </a:r>
            <a:endParaRPr lang="en-US" dirty="0"/>
          </a:p>
        </p:txBody>
      </p:sp>
      <p:pic>
        <p:nvPicPr>
          <p:cNvPr id="4" name="Picture 3" descr="Step 33.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jpg"/>
          <p:cNvPicPr>
            <a:picLocks noChangeAspect="1"/>
          </p:cNvPicPr>
          <p:nvPr/>
        </p:nvPicPr>
        <p:blipFill>
          <a:blip r:embed="rId2" cstate="print"/>
          <a:stretch>
            <a:fillRect/>
          </a:stretch>
        </p:blipFill>
        <p:spPr>
          <a:xfrm>
            <a:off x="0" y="1143001"/>
            <a:ext cx="9144000" cy="5715000"/>
          </a:xfrm>
          <a:prstGeom prst="rect">
            <a:avLst/>
          </a:prstGeom>
        </p:spPr>
      </p:pic>
      <p:sp>
        <p:nvSpPr>
          <p:cNvPr id="3" name="Content Placeholder 2"/>
          <p:cNvSpPr>
            <a:spLocks noGrp="1"/>
          </p:cNvSpPr>
          <p:nvPr>
            <p:ph idx="1"/>
          </p:nvPr>
        </p:nvSpPr>
        <p:spPr>
          <a:xfrm>
            <a:off x="0" y="1"/>
            <a:ext cx="9144000" cy="1676399"/>
          </a:xfrm>
        </p:spPr>
        <p:txBody>
          <a:bodyPr>
            <a:normAutofit/>
          </a:bodyPr>
          <a:lstStyle/>
          <a:p>
            <a:pPr>
              <a:buNone/>
            </a:pPr>
            <a:r>
              <a:rPr lang="en-US" dirty="0" smtClean="0"/>
              <a:t>Draw two diagonal lines that lead from the vanishing point to the bottom of your paper.  This upside down “V” will be your street.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23950"/>
            <a:ext cx="9163050" cy="5734050"/>
          </a:xfrm>
          <a:prstGeom prst="rect">
            <a:avLst/>
          </a:prstGeom>
          <a:noFill/>
          <a:ln w="9525">
            <a:noFill/>
            <a:miter lim="800000"/>
            <a:headEnd/>
            <a:tailEnd/>
          </a:ln>
        </p:spPr>
      </p:pic>
      <p:sp>
        <p:nvSpPr>
          <p:cNvPr id="3" name="Content Placeholder 2"/>
          <p:cNvSpPr>
            <a:spLocks noGrp="1"/>
          </p:cNvSpPr>
          <p:nvPr>
            <p:ph idx="1"/>
          </p:nvPr>
        </p:nvSpPr>
        <p:spPr>
          <a:xfrm>
            <a:off x="0" y="381000"/>
            <a:ext cx="9144000" cy="1295400"/>
          </a:xfrm>
        </p:spPr>
        <p:txBody>
          <a:bodyPr>
            <a:normAutofit fontScale="62500" lnSpcReduction="20000"/>
          </a:bodyPr>
          <a:lstStyle/>
          <a:p>
            <a:pPr>
              <a:buNone/>
            </a:pPr>
            <a:r>
              <a:rPr lang="en-US" sz="3600" dirty="0" smtClean="0"/>
              <a:t>Draw a rectangle on the left side of the street.  This will be your first building.  Remember to keep your lines straight. Notice that the top of the rectangle is above the horizon line, and the bottom is below it.</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2667000"/>
            <a:ext cx="3810000" cy="990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srcRect/>
          <a:stretch>
            <a:fillRect/>
          </a:stretch>
        </p:blipFill>
        <p:spPr bwMode="auto">
          <a:xfrm>
            <a:off x="0" y="1085850"/>
            <a:ext cx="9220200" cy="5772150"/>
          </a:xfrm>
          <a:prstGeom prst="rect">
            <a:avLst/>
          </a:prstGeom>
          <a:noFill/>
          <a:ln w="9525">
            <a:noFill/>
            <a:miter lim="800000"/>
            <a:headEnd/>
            <a:tailEnd/>
          </a:ln>
        </p:spPr>
      </p:pic>
      <p:sp>
        <p:nvSpPr>
          <p:cNvPr id="3" name="Content Placeholder 2"/>
          <p:cNvSpPr>
            <a:spLocks noGrp="1"/>
          </p:cNvSpPr>
          <p:nvPr>
            <p:ph idx="1"/>
          </p:nvPr>
        </p:nvSpPr>
        <p:spPr>
          <a:xfrm>
            <a:off x="0" y="0"/>
            <a:ext cx="9144000" cy="1904999"/>
          </a:xfrm>
        </p:spPr>
        <p:txBody>
          <a:bodyPr>
            <a:normAutofit/>
          </a:bodyPr>
          <a:lstStyle/>
          <a:p>
            <a:pPr>
              <a:buNone/>
            </a:pPr>
            <a:r>
              <a:rPr lang="en-US" dirty="0" smtClean="0"/>
              <a:t>Draw a line between the vanishing point and each corner of the building.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085850"/>
            <a:ext cx="9220200" cy="5772150"/>
          </a:xfrm>
          <a:prstGeom prst="rect">
            <a:avLst/>
          </a:prstGeom>
          <a:noFill/>
          <a:ln w="9525">
            <a:noFill/>
            <a:miter lim="800000"/>
            <a:headEnd/>
            <a:tailEnd/>
          </a:ln>
        </p:spPr>
      </p:pic>
      <p:sp>
        <p:nvSpPr>
          <p:cNvPr id="3" name="Content Placeholder 2"/>
          <p:cNvSpPr>
            <a:spLocks noGrp="1"/>
          </p:cNvSpPr>
          <p:nvPr>
            <p:ph idx="1"/>
          </p:nvPr>
        </p:nvSpPr>
        <p:spPr>
          <a:xfrm>
            <a:off x="0" y="0"/>
            <a:ext cx="9144000" cy="1676400"/>
          </a:xfrm>
        </p:spPr>
        <p:txBody>
          <a:bodyPr>
            <a:normAutofit fontScale="92500" lnSpcReduction="20000"/>
          </a:bodyPr>
          <a:lstStyle/>
          <a:p>
            <a:pPr>
              <a:buNone/>
            </a:pPr>
            <a:r>
              <a:rPr lang="en-US" dirty="0" smtClean="0"/>
              <a:t>Draw a straight vertical line that starts at the top diagonal line and ends at the bottom one to end the side of your building.  The bottoms of your building should be ended with diagonals that follow these diagonal lines.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6.jpg"/>
          <p:cNvPicPr>
            <a:picLocks noChangeAspect="1"/>
          </p:cNvPicPr>
          <p:nvPr/>
        </p:nvPicPr>
        <p:blipFill>
          <a:blip r:embed="rId2" cstate="print"/>
          <a:stretch>
            <a:fillRect/>
          </a:stretch>
        </p:blipFill>
        <p:spPr>
          <a:xfrm>
            <a:off x="0" y="1143001"/>
            <a:ext cx="9144000" cy="5715000"/>
          </a:xfrm>
          <a:prstGeom prst="rect">
            <a:avLst/>
          </a:prstGeom>
        </p:spPr>
      </p:pic>
      <p:sp>
        <p:nvSpPr>
          <p:cNvPr id="3" name="Content Placeholder 2"/>
          <p:cNvSpPr>
            <a:spLocks noGrp="1"/>
          </p:cNvSpPr>
          <p:nvPr>
            <p:ph idx="1"/>
          </p:nvPr>
        </p:nvSpPr>
        <p:spPr>
          <a:xfrm>
            <a:off x="0" y="1"/>
            <a:ext cx="9144000" cy="1600200"/>
          </a:xfrm>
        </p:spPr>
        <p:txBody>
          <a:bodyPr>
            <a:normAutofit fontScale="92500" lnSpcReduction="20000"/>
          </a:bodyPr>
          <a:lstStyle/>
          <a:p>
            <a:pPr>
              <a:buNone/>
            </a:pPr>
            <a:r>
              <a:rPr lang="en-US" dirty="0" smtClean="0"/>
              <a:t>To add a second building of the same height to the left side of the street, draw a pair of vertical lines between the two diagonal lines you used to draw the first building.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1123950"/>
            <a:ext cx="9163050"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066800"/>
          </a:xfrm>
        </p:spPr>
        <p:txBody>
          <a:bodyPr/>
          <a:lstStyle/>
          <a:p>
            <a:pPr>
              <a:buNone/>
            </a:pPr>
            <a:r>
              <a:rPr lang="en-US" dirty="0" smtClean="0"/>
              <a:t>Add a front side to your building by drawing straight horizontal lines at the top and bottom.</a:t>
            </a:r>
            <a:endParaRPr lang="en-US" dirty="0"/>
          </a:p>
        </p:txBody>
      </p:sp>
      <p:pic>
        <p:nvPicPr>
          <p:cNvPr id="4" name="Picture 3" descr="Step 7.jpg"/>
          <p:cNvPicPr>
            <a:picLocks noChangeAspect="1"/>
          </p:cNvPicPr>
          <p:nvPr/>
        </p:nvPicPr>
        <p:blipFill>
          <a:blip r:embed="rId2" cstate="print"/>
          <a:stretch>
            <a:fillRect/>
          </a:stretch>
        </p:blipFill>
        <p:spPr>
          <a:xfrm>
            <a:off x="-60960" y="1143000"/>
            <a:ext cx="9204960" cy="575310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76200" y="1143000"/>
            <a:ext cx="9220200" cy="572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872</Words>
  <Application>Microsoft Office PowerPoint</Application>
  <PresentationFormat>On-screen Show (4:3)</PresentationFormat>
  <Paragraphs>40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One Point Perspective: City Drawing  A Tutorial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Point Perspective: City Drawing  A Tutorial</dc:title>
  <dc:creator>Michelle M. Ferguson</dc:creator>
  <cp:lastModifiedBy>anorris</cp:lastModifiedBy>
  <cp:revision>11</cp:revision>
  <dcterms:created xsi:type="dcterms:W3CDTF">2011-08-27T16:03:47Z</dcterms:created>
  <dcterms:modified xsi:type="dcterms:W3CDTF">2012-04-24T18:14:40Z</dcterms:modified>
</cp:coreProperties>
</file>